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8" r:id="rId6"/>
    <p:sldId id="257" r:id="rId7"/>
    <p:sldId id="263" r:id="rId8"/>
    <p:sldId id="272" r:id="rId9"/>
    <p:sldId id="271" r:id="rId10"/>
    <p:sldId id="260" r:id="rId11"/>
    <p:sldId id="261" r:id="rId12"/>
    <p:sldId id="270" r:id="rId13"/>
    <p:sldId id="264" r:id="rId14"/>
    <p:sldId id="274" r:id="rId15"/>
    <p:sldId id="265" r:id="rId16"/>
    <p:sldId id="275" r:id="rId17"/>
    <p:sldId id="26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5A89AE-2F8F-4B52-A5AA-223E80DB8433}" v="341" dt="2021-12-06T22:45:55.489"/>
    <p1510:client id="{C93734D6-80D7-C0BC-51C1-F7E49A3D5685}" v="183" dt="2021-12-06T16:53:46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6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5" Type="http://schemas.microsoft.com/office/2007/relationships/media" Target="../media/media3.wav"/><Relationship Id="rId10" Type="http://schemas.openxmlformats.org/officeDocument/2006/relationships/image" Target="../media/image19.png"/><Relationship Id="rId4" Type="http://schemas.openxmlformats.org/officeDocument/2006/relationships/audio" Target="../media/media2.wav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7.wav"/><Relationship Id="rId3" Type="http://schemas.microsoft.com/office/2007/relationships/media" Target="../media/media5.wav"/><Relationship Id="rId7" Type="http://schemas.microsoft.com/office/2007/relationships/media" Target="../media/media7.wav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6.wav"/><Relationship Id="rId5" Type="http://schemas.microsoft.com/office/2007/relationships/media" Target="../media/media6.wav"/><Relationship Id="rId10" Type="http://schemas.openxmlformats.org/officeDocument/2006/relationships/image" Target="../media/image19.png"/><Relationship Id="rId4" Type="http://schemas.openxmlformats.org/officeDocument/2006/relationships/audio" Target="../media/media5.wav"/><Relationship Id="rId9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at.berkeley.edu/~aldous/Colloq/lange-talk.pdf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>
                <a:ea typeface="+mj-lt"/>
                <a:cs typeface="+mj-lt"/>
              </a:rPr>
              <a:t>Time Frequency Weighted Overlapping Group Shrinkage for Speech Denoising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Nimish </a:t>
            </a:r>
            <a:r>
              <a:rPr lang="en-US" err="1">
                <a:ea typeface="+mn-lt"/>
                <a:cs typeface="+mn-lt"/>
              </a:rPr>
              <a:t>Magre</a:t>
            </a:r>
            <a:r>
              <a:rPr lang="en-US">
                <a:ea typeface="+mn-lt"/>
                <a:cs typeface="+mn-lt"/>
              </a:rPr>
              <a:t> &amp; Alex Epstein</a:t>
            </a:r>
            <a:endParaRPr lang="en-US"/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836E9-0E8F-4953-B524-BA050709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White Gaussian Noise Example </a:t>
            </a:r>
            <a:endParaRPr lang="en-US"/>
          </a:p>
        </p:txBody>
      </p:sp>
      <p:pic>
        <p:nvPicPr>
          <p:cNvPr id="4" name="sp01">
            <a:hlinkClick r:id="" action="ppaction://media"/>
            <a:extLst>
              <a:ext uri="{FF2B5EF4-FFF2-40B4-BE49-F238E27FC236}">
                <a16:creationId xmlns:a16="http://schemas.microsoft.com/office/drawing/2014/main" id="{C2E85F4E-1797-47E7-914D-E708863C2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0260" y="2700460"/>
            <a:ext cx="730250" cy="73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9DDD8E-85A9-4A8A-B241-93AB6E582969}"/>
              </a:ext>
            </a:extLst>
          </p:cNvPr>
          <p:cNvSpPr txBox="1"/>
          <p:nvPr/>
        </p:nvSpPr>
        <p:spPr>
          <a:xfrm>
            <a:off x="738554" y="3505200"/>
            <a:ext cx="1453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Clean Speech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EBFAB-7B65-4A99-9C02-FCB0D5285607}"/>
              </a:ext>
            </a:extLst>
          </p:cNvPr>
          <p:cNvSpPr txBox="1"/>
          <p:nvPr/>
        </p:nvSpPr>
        <p:spPr>
          <a:xfrm>
            <a:off x="3833446" y="3505199"/>
            <a:ext cx="1453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Noisy Speech</a:t>
            </a:r>
          </a:p>
        </p:txBody>
      </p:sp>
      <p:pic>
        <p:nvPicPr>
          <p:cNvPr id="9" name="sp01_wgn_sn-1">
            <a:hlinkClick r:id="" action="ppaction://media"/>
            <a:extLst>
              <a:ext uri="{FF2B5EF4-FFF2-40B4-BE49-F238E27FC236}">
                <a16:creationId xmlns:a16="http://schemas.microsoft.com/office/drawing/2014/main" id="{52A1377C-D87B-4063-B97C-243E229154F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95152" y="2700460"/>
            <a:ext cx="730250" cy="730250"/>
          </a:xfrm>
          <a:prstGeom prst="rect">
            <a:avLst/>
          </a:prstGeom>
        </p:spPr>
      </p:pic>
      <p:pic>
        <p:nvPicPr>
          <p:cNvPr id="10" name="wgn_orig_output">
            <a:hlinkClick r:id="" action="ppaction://media"/>
            <a:extLst>
              <a:ext uri="{FF2B5EF4-FFF2-40B4-BE49-F238E27FC236}">
                <a16:creationId xmlns:a16="http://schemas.microsoft.com/office/drawing/2014/main" id="{4505F523-FDFF-4C2C-AEE1-770DE6CA5A9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65890" y="2700460"/>
            <a:ext cx="730250" cy="7302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24F2271-FC3D-488F-9B20-9C5C0D1BD1B3}"/>
              </a:ext>
            </a:extLst>
          </p:cNvPr>
          <p:cNvSpPr txBox="1"/>
          <p:nvPr/>
        </p:nvSpPr>
        <p:spPr>
          <a:xfrm>
            <a:off x="7526214" y="3505198"/>
            <a:ext cx="6096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OGS</a:t>
            </a:r>
          </a:p>
        </p:txBody>
      </p:sp>
      <p:pic>
        <p:nvPicPr>
          <p:cNvPr id="12" name="wgn_tf_output">
            <a:hlinkClick r:id="" action="ppaction://media"/>
            <a:extLst>
              <a:ext uri="{FF2B5EF4-FFF2-40B4-BE49-F238E27FC236}">
                <a16:creationId xmlns:a16="http://schemas.microsoft.com/office/drawing/2014/main" id="{03EFD9C5-FD8F-4143-9715-31E1400C223A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279429" y="2700460"/>
            <a:ext cx="730250" cy="7302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14F3A3D-6945-47A7-8FF7-5DEBCFF8D07F}"/>
              </a:ext>
            </a:extLst>
          </p:cNvPr>
          <p:cNvSpPr txBox="1"/>
          <p:nvPr/>
        </p:nvSpPr>
        <p:spPr>
          <a:xfrm>
            <a:off x="10210798" y="3505197"/>
            <a:ext cx="861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TFOGS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B4E413-D81A-498C-965F-6CBD8F1398C6}"/>
              </a:ext>
            </a:extLst>
          </p:cNvPr>
          <p:cNvSpPr txBox="1"/>
          <p:nvPr/>
        </p:nvSpPr>
        <p:spPr>
          <a:xfrm>
            <a:off x="1098331" y="4198883"/>
            <a:ext cx="877614" cy="383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SNR </a:t>
            </a:r>
            <a:r>
              <a:rPr lang="en-US">
                <a:ea typeface="+mn-lt"/>
                <a:cs typeface="+mn-lt"/>
              </a:rPr>
              <a:t>∞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1A63B0-A028-4815-B26F-FBF008F4A08F}"/>
              </a:ext>
            </a:extLst>
          </p:cNvPr>
          <p:cNvSpPr txBox="1"/>
          <p:nvPr/>
        </p:nvSpPr>
        <p:spPr>
          <a:xfrm>
            <a:off x="4001814" y="4198883"/>
            <a:ext cx="1140372" cy="383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SNR </a:t>
            </a:r>
            <a:r>
              <a:rPr lang="en-US">
                <a:ea typeface="+mn-lt"/>
                <a:cs typeface="+mn-lt"/>
              </a:rPr>
              <a:t>–1 dB</a:t>
            </a:r>
            <a:endParaRPr lang="en-US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B5855-E081-491A-93B9-047FC556493B}"/>
              </a:ext>
            </a:extLst>
          </p:cNvPr>
          <p:cNvSpPr txBox="1"/>
          <p:nvPr/>
        </p:nvSpPr>
        <p:spPr>
          <a:xfrm>
            <a:off x="7168055" y="4198883"/>
            <a:ext cx="13374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SNR </a:t>
            </a:r>
            <a:r>
              <a:rPr lang="en-US">
                <a:ea typeface="+mn-lt"/>
                <a:cs typeface="+mn-lt"/>
              </a:rPr>
              <a:t>8.2 dB</a:t>
            </a:r>
            <a:endParaRPr lang="en-US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8D0D32-6AB7-44C8-ADEE-5CEDF0CF5D82}"/>
              </a:ext>
            </a:extLst>
          </p:cNvPr>
          <p:cNvSpPr txBox="1"/>
          <p:nvPr/>
        </p:nvSpPr>
        <p:spPr>
          <a:xfrm>
            <a:off x="9913883" y="4198883"/>
            <a:ext cx="132430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SNR </a:t>
            </a:r>
            <a:r>
              <a:rPr lang="en-US">
                <a:ea typeface="+mn-lt"/>
                <a:cs typeface="+mn-lt"/>
              </a:rPr>
              <a:t>7.87 dB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4773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88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28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836E9-0E8F-4953-B524-BA050709B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Impulsive Noise Example </a:t>
            </a:r>
            <a:endParaRPr lang="en-US"/>
          </a:p>
        </p:txBody>
      </p:sp>
      <p:pic>
        <p:nvPicPr>
          <p:cNvPr id="4" name="sp01">
            <a:hlinkClick r:id="" action="ppaction://media"/>
            <a:extLst>
              <a:ext uri="{FF2B5EF4-FFF2-40B4-BE49-F238E27FC236}">
                <a16:creationId xmlns:a16="http://schemas.microsoft.com/office/drawing/2014/main" id="{C2E85F4E-1797-47E7-914D-E708863C2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00260" y="2700460"/>
            <a:ext cx="730250" cy="7302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9DDD8E-85A9-4A8A-B241-93AB6E582969}"/>
              </a:ext>
            </a:extLst>
          </p:cNvPr>
          <p:cNvSpPr txBox="1"/>
          <p:nvPr/>
        </p:nvSpPr>
        <p:spPr>
          <a:xfrm>
            <a:off x="738554" y="3505200"/>
            <a:ext cx="1453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Clean Speech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B1EBFAB-7B65-4A99-9C02-FCB0D5285607}"/>
              </a:ext>
            </a:extLst>
          </p:cNvPr>
          <p:cNvSpPr txBox="1"/>
          <p:nvPr/>
        </p:nvSpPr>
        <p:spPr>
          <a:xfrm>
            <a:off x="3833446" y="3505199"/>
            <a:ext cx="145366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Noisy Speech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4F2271-FC3D-488F-9B20-9C5C0D1BD1B3}"/>
              </a:ext>
            </a:extLst>
          </p:cNvPr>
          <p:cNvSpPr txBox="1"/>
          <p:nvPr/>
        </p:nvSpPr>
        <p:spPr>
          <a:xfrm>
            <a:off x="7526214" y="3505198"/>
            <a:ext cx="60960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OGS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4F3A3D-6945-47A7-8FF7-5DEBCFF8D07F}"/>
              </a:ext>
            </a:extLst>
          </p:cNvPr>
          <p:cNvSpPr txBox="1"/>
          <p:nvPr/>
        </p:nvSpPr>
        <p:spPr>
          <a:xfrm>
            <a:off x="10210798" y="3505197"/>
            <a:ext cx="861646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TFOGS</a:t>
            </a:r>
          </a:p>
        </p:txBody>
      </p:sp>
      <p:pic>
        <p:nvPicPr>
          <p:cNvPr id="3" name="sp01_keyboard_sn-10">
            <a:hlinkClick r:id="" action="ppaction://media"/>
            <a:extLst>
              <a:ext uri="{FF2B5EF4-FFF2-40B4-BE49-F238E27FC236}">
                <a16:creationId xmlns:a16="http://schemas.microsoft.com/office/drawing/2014/main" id="{B0610680-5D45-4BAD-8C04-754A183FF0A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94718" y="2699935"/>
            <a:ext cx="730250" cy="730250"/>
          </a:xfrm>
          <a:prstGeom prst="rect">
            <a:avLst/>
          </a:prstGeom>
        </p:spPr>
      </p:pic>
      <p:pic>
        <p:nvPicPr>
          <p:cNvPr id="6" name="impulsive_orig_output">
            <a:hlinkClick r:id="" action="ppaction://media"/>
            <a:extLst>
              <a:ext uri="{FF2B5EF4-FFF2-40B4-BE49-F238E27FC236}">
                <a16:creationId xmlns:a16="http://schemas.microsoft.com/office/drawing/2014/main" id="{163FD837-106E-4232-BDC7-92205ACCD7D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465278" y="2699935"/>
            <a:ext cx="730250" cy="730250"/>
          </a:xfrm>
          <a:prstGeom prst="rect">
            <a:avLst/>
          </a:prstGeom>
        </p:spPr>
      </p:pic>
      <p:pic>
        <p:nvPicPr>
          <p:cNvPr id="7" name="impulsive_tf_output">
            <a:hlinkClick r:id="" action="ppaction://media"/>
            <a:extLst>
              <a:ext uri="{FF2B5EF4-FFF2-40B4-BE49-F238E27FC236}">
                <a16:creationId xmlns:a16="http://schemas.microsoft.com/office/drawing/2014/main" id="{34DAAA78-FC4D-446F-832E-42BA49FFF88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279737" y="2699935"/>
            <a:ext cx="730250" cy="7302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D12CE9-EDE0-40AD-8EF8-E7B732513240}"/>
              </a:ext>
            </a:extLst>
          </p:cNvPr>
          <p:cNvSpPr txBox="1"/>
          <p:nvPr/>
        </p:nvSpPr>
        <p:spPr>
          <a:xfrm>
            <a:off x="1098331" y="4198883"/>
            <a:ext cx="877614" cy="3835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SNR </a:t>
            </a:r>
            <a:r>
              <a:rPr lang="en-US">
                <a:ea typeface="+mn-lt"/>
                <a:cs typeface="+mn-lt"/>
              </a:rPr>
              <a:t>∞</a:t>
            </a:r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A854FE-EAB0-42BD-AF20-6AE853869A98}"/>
              </a:ext>
            </a:extLst>
          </p:cNvPr>
          <p:cNvSpPr txBox="1"/>
          <p:nvPr/>
        </p:nvSpPr>
        <p:spPr>
          <a:xfrm>
            <a:off x="3831021" y="4212021"/>
            <a:ext cx="144254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SNR </a:t>
            </a:r>
            <a:r>
              <a:rPr lang="en-US">
                <a:ea typeface="+mn-lt"/>
                <a:cs typeface="+mn-lt"/>
              </a:rPr>
              <a:t>–7.42 dB</a:t>
            </a:r>
            <a:endParaRPr lang="en-US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D3B2BE-1C1B-477A-8064-EA11C0BEE330}"/>
              </a:ext>
            </a:extLst>
          </p:cNvPr>
          <p:cNvSpPr txBox="1"/>
          <p:nvPr/>
        </p:nvSpPr>
        <p:spPr>
          <a:xfrm>
            <a:off x="7076090" y="4198883"/>
            <a:ext cx="152137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SNR </a:t>
            </a:r>
            <a:r>
              <a:rPr lang="en-US">
                <a:ea typeface="+mn-lt"/>
                <a:cs typeface="+mn-lt"/>
              </a:rPr>
              <a:t>–3.8 dB</a:t>
            </a:r>
            <a:endParaRPr lang="en-US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6C19533-E1D6-4916-8386-38578EA2F4A5}"/>
              </a:ext>
            </a:extLst>
          </p:cNvPr>
          <p:cNvSpPr txBox="1"/>
          <p:nvPr/>
        </p:nvSpPr>
        <p:spPr>
          <a:xfrm>
            <a:off x="9966435" y="4198883"/>
            <a:ext cx="137685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SNR </a:t>
            </a:r>
            <a:r>
              <a:rPr lang="en-US">
                <a:ea typeface="+mn-lt"/>
                <a:cs typeface="+mn-lt"/>
              </a:rPr>
              <a:t>4.43 dB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23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EEF4-71CE-4B46-8783-9F1553F0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Impulsive Noise Visualization (OGS)</a:t>
            </a:r>
            <a:endParaRPr lang="en-US"/>
          </a:p>
        </p:txBody>
      </p:sp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8F362040-40E7-4A8B-B811-8CCF89080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05" t="4474" r="6700" b="3803"/>
          <a:stretch/>
        </p:blipFill>
        <p:spPr>
          <a:xfrm>
            <a:off x="1597572" y="1383293"/>
            <a:ext cx="9010421" cy="547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91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DEEF4-71CE-4B46-8783-9F1553F0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Impulsive Noise Visualization (TFOGS)</a:t>
            </a:r>
            <a:endParaRPr lang="en-US"/>
          </a:p>
        </p:txBody>
      </p:sp>
      <p:pic>
        <p:nvPicPr>
          <p:cNvPr id="3" name="Picture 8" descr="Diagram&#10;&#10;Description automatically generated">
            <a:extLst>
              <a:ext uri="{FF2B5EF4-FFF2-40B4-BE49-F238E27FC236}">
                <a16:creationId xmlns:a16="http://schemas.microsoft.com/office/drawing/2014/main" id="{9A37D6D3-A7DB-4488-B5E7-5F2E2030B7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88" t="3805" r="7168" b="4863"/>
          <a:stretch/>
        </p:blipFill>
        <p:spPr>
          <a:xfrm>
            <a:off x="1834056" y="1514672"/>
            <a:ext cx="8524351" cy="523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653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7753-74A2-4F8F-993C-1E975DBBA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Future Work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54D0C-299B-49F1-BD44-62260077F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Failed with Binary Time-Frequency Masking [could try adaptive masking]</a:t>
            </a:r>
          </a:p>
          <a:p>
            <a:r>
              <a:rPr lang="en-US">
                <a:cs typeface="Calibri"/>
              </a:rPr>
              <a:t>Different time weighting schemes</a:t>
            </a:r>
            <a:endParaRPr lang="en-US"/>
          </a:p>
          <a:p>
            <a:r>
              <a:rPr lang="en-US">
                <a:cs typeface="Calibri"/>
              </a:rPr>
              <a:t>More advanced filter design, perhaps adaptive filtering</a:t>
            </a:r>
          </a:p>
          <a:p>
            <a:r>
              <a:rPr lang="en-US">
                <a:cs typeface="Calibri"/>
              </a:rPr>
              <a:t>Extension to impulsive + stationary noise</a:t>
            </a:r>
          </a:p>
          <a:p>
            <a:r>
              <a:rPr lang="en-US">
                <a:cs typeface="Calibri"/>
              </a:rPr>
              <a:t>Better objective metric evaluation for speech intelligibility </a:t>
            </a:r>
          </a:p>
        </p:txBody>
      </p:sp>
    </p:spTree>
    <p:extLst>
      <p:ext uri="{BB962C8B-B14F-4D97-AF65-F5344CB8AC3E}">
        <p14:creationId xmlns:p14="http://schemas.microsoft.com/office/powerpoint/2010/main" val="2897020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0C8B-B0ED-475D-A843-1F462B859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Contents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FDAA9E-730C-4D39-95AE-5D578062DA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Problem Statement and Motivation</a:t>
            </a:r>
          </a:p>
          <a:p>
            <a:r>
              <a:rPr lang="en-US">
                <a:cs typeface="Calibri"/>
              </a:rPr>
              <a:t>Overlapping Group Shrinkage (OGS)</a:t>
            </a:r>
          </a:p>
          <a:p>
            <a:r>
              <a:rPr lang="en-US">
                <a:cs typeface="Calibri"/>
              </a:rPr>
              <a:t>Weighting Modifications</a:t>
            </a:r>
          </a:p>
          <a:p>
            <a:r>
              <a:rPr lang="en-US">
                <a:cs typeface="Calibri"/>
              </a:rPr>
              <a:t>Future Work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617F03-EF80-48C7-940E-07393E2B3D49}"/>
              </a:ext>
            </a:extLst>
          </p:cNvPr>
          <p:cNvSpPr txBox="1"/>
          <p:nvPr/>
        </p:nvSpPr>
        <p:spPr>
          <a:xfrm>
            <a:off x="4724400" y="3200400"/>
            <a:ext cx="27432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440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3933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35BC6-D1CC-4008-9AC3-C8A53F25F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721" y="-324568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Problem Statement &amp; Motivation: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AB1855-330E-4D26-92D7-2A454F9F6E11}"/>
                  </a:ext>
                </a:extLst>
              </p:cNvPr>
              <p:cNvSpPr txBox="1"/>
              <p:nvPr/>
            </p:nvSpPr>
            <p:spPr>
              <a:xfrm>
                <a:off x="626721" y="751728"/>
                <a:ext cx="9418296" cy="43088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2200" dirty="0">
                    <a:cs typeface="Calibri"/>
                  </a:rPr>
                  <a:t>Decomposition of noisy signal: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  <a:cs typeface="Calibri"/>
                      </a:rPr>
                      <m:t>𝑦</m:t>
                    </m:r>
                    <m:d>
                      <m:dPr>
                        <m:ctrlP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e>
                    </m:d>
                    <m:r>
                      <a:rPr lang="en-AU" sz="22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cs typeface="Calibri"/>
                      </a:rPr>
                      <m:t>𝑥</m:t>
                    </m:r>
                    <m:d>
                      <m:dPr>
                        <m:ctrlP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e>
                    </m:d>
                    <m:r>
                      <a:rPr lang="en-AU" sz="2200" b="0" i="1" smtClean="0"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cs typeface="Calibri"/>
                      </a:rPr>
                      <m:t>𝑤</m:t>
                    </m:r>
                    <m:d>
                      <m:dPr>
                        <m:ctrlP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e>
                    </m:d>
                    <m:r>
                      <a:rPr lang="en-AU" sz="2200" b="0" i="1" smtClean="0">
                        <a:latin typeface="Cambria Math" panose="02040503050406030204" pitchFamily="18" charset="0"/>
                        <a:cs typeface="Calibri"/>
                      </a:rPr>
                      <m:t>, 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𝜖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𝐼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𝑎𝑛𝑑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 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𝐼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={0,…,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𝑁</m:t>
                    </m:r>
                    <m:r>
                      <a:rPr lang="en-AU" sz="2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−1}</m:t>
                    </m:r>
                  </m:oMath>
                </a14:m>
                <a:endParaRPr lang="en-US" sz="2200" dirty="0">
                  <a:cs typeface="Calibri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8AB1855-330E-4D26-92D7-2A454F9F6E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1" y="751728"/>
                <a:ext cx="9418296" cy="430887"/>
              </a:xfrm>
              <a:prstGeom prst="rect">
                <a:avLst/>
              </a:prstGeom>
              <a:blipFill>
                <a:blip r:embed="rId2"/>
                <a:stretch>
                  <a:fillRect l="-777" t="-8451" b="-2816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8A583C-A09F-4A10-8000-2BA06F18C838}"/>
                  </a:ext>
                </a:extLst>
              </p:cNvPr>
              <p:cNvSpPr txBox="1"/>
              <p:nvPr/>
            </p:nvSpPr>
            <p:spPr>
              <a:xfrm>
                <a:off x="628438" y="1400228"/>
                <a:ext cx="10047636" cy="9397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200" dirty="0">
                    <a:cs typeface="Calibri"/>
                  </a:rPr>
                  <a:t>Convex Optimization problem: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AU" sz="22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unc>
                      <m:funcPr>
                        <m:ctrlP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  <a:cs typeface="Calibri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AU" sz="2200" b="0" i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{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𝐹</m:t>
                            </m:r>
                            <m:d>
                              <m:d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= </m:t>
                            </m:r>
                            <m:f>
                              <m:f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AU" sz="22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22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𝑦</m:t>
                                    </m:r>
                                    <m:r>
                                      <a:rPr lang="en-AU" sz="22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−</m:t>
                                    </m:r>
                                    <m:r>
                                      <a:rPr lang="en-AU" sz="22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𝜆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𝑅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(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𝑥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)</m:t>
                            </m:r>
                          </m:e>
                        </m:func>
                        <m:r>
                          <a:rPr lang="en-AU" sz="2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} </m:t>
                        </m:r>
                      </m:e>
                    </m:func>
                  </m:oMath>
                </a14:m>
                <a:endParaRPr lang="en-US" sz="2200" dirty="0">
                  <a:cs typeface="Calibri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200" dirty="0">
                  <a:cs typeface="Calibri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E8A583C-A09F-4A10-8000-2BA06F18C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438" y="1400228"/>
                <a:ext cx="10047636" cy="939744"/>
              </a:xfrm>
              <a:prstGeom prst="rect">
                <a:avLst/>
              </a:prstGeom>
              <a:blipFill>
                <a:blip r:embed="rId3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5A8E39E-36A3-45DD-B328-A11C36BF30F7}"/>
              </a:ext>
            </a:extLst>
          </p:cNvPr>
          <p:cNvSpPr txBox="1"/>
          <p:nvPr/>
        </p:nvSpPr>
        <p:spPr>
          <a:xfrm>
            <a:off x="626721" y="3764974"/>
            <a:ext cx="109092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>
                <a:cs typeface="Calibri"/>
              </a:rPr>
              <a:t>Problem: Assumes each significant coefficients to be independent {sparsity does not get rid of residual noise}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B36453-5DCE-4C57-B7BB-F3A3F88CFBF7}"/>
              </a:ext>
            </a:extLst>
          </p:cNvPr>
          <p:cNvSpPr txBox="1"/>
          <p:nvPr/>
        </p:nvSpPr>
        <p:spPr>
          <a:xfrm>
            <a:off x="626721" y="4615964"/>
            <a:ext cx="9900302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0" indent="-285750" rtl="0">
              <a:buFont typeface="Arial" panose="020B0604020202020204" pitchFamily="34" charset="0"/>
              <a:buChar char="•"/>
            </a:pPr>
            <a:r>
              <a:rPr lang="en-US" sz="2200" dirty="0">
                <a:ea typeface="Arial"/>
                <a:cs typeface="Arial"/>
              </a:rPr>
              <a:t>Solution: Make use of prior structural knowledge:​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>
                <a:ea typeface="Arial"/>
                <a:cs typeface="Arial"/>
              </a:rPr>
              <a:t>Promote Group</a:t>
            </a:r>
            <a:r>
              <a:rPr lang="en-US" sz="2200" baseline="30000" dirty="0">
                <a:cs typeface="Calibri"/>
              </a:rPr>
              <a:t>1</a:t>
            </a:r>
            <a:r>
              <a:rPr lang="en-US" sz="2200" dirty="0">
                <a:ea typeface="Arial"/>
                <a:cs typeface="Arial"/>
              </a:rPr>
              <a:t> Sparsity: Correlation between groups of coefficients [significant values tend to not be isolated]</a:t>
            </a:r>
            <a:endParaRPr lang="en-US" sz="2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DEC0EE-0DA4-4485-BCF3-C88498BEA01D}"/>
                  </a:ext>
                </a:extLst>
              </p:cNvPr>
              <p:cNvSpPr txBox="1"/>
              <p:nvPr/>
            </p:nvSpPr>
            <p:spPr>
              <a:xfrm>
                <a:off x="626721" y="2044160"/>
                <a:ext cx="8635092" cy="1586075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285750" indent="-285750">
                  <a:buFont typeface="Arial"/>
                  <a:buChar char="•"/>
                </a:pPr>
                <a:r>
                  <a:rPr lang="en-US" sz="2200" dirty="0">
                    <a:cs typeface="Calibri"/>
                  </a:rPr>
                  <a:t>Aim: Promote sparsity for x</a:t>
                </a:r>
              </a:p>
              <a:p>
                <a:pPr marL="285750" indent="-285750">
                  <a:buFont typeface="Arial"/>
                  <a:buChar char="•"/>
                </a:pPr>
                <a:r>
                  <a:rPr lang="en-US" sz="2200" dirty="0">
                    <a:cs typeface="Calibri"/>
                  </a:rPr>
                  <a:t>Popular Solution: Let R(x) be the l1-norm of x (relaxation on cardinality of x)</a:t>
                </a:r>
              </a:p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𝑥</m:t>
                        </m:r>
                      </m:e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AU" sz="2200" b="0" i="1" smtClean="0"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func>
                      <m:funcPr>
                        <m:ctrlPr>
                          <a:rPr lang="en-AU" sz="2200" b="0" i="1" smtClean="0">
                            <a:latin typeface="Cambria Math" panose="02040503050406030204" pitchFamily="18" charset="0"/>
                            <a:cs typeface="Calibri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2200" b="0" i="0" smtClean="0">
                            <a:latin typeface="Cambria Math" panose="02040503050406030204" pitchFamily="18" charset="0"/>
                            <a:cs typeface="Calibri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AU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AU" sz="2200" b="0" i="0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{</m:t>
                            </m:r>
                            <m:f>
                              <m:f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fPr>
                              <m:num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den>
                            </m:f>
                            <m:sSubSup>
                              <m:sSubSup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</m:ctrlPr>
                              </m:sSub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AU" sz="22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22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𝑦</m:t>
                                    </m:r>
                                    <m:r>
                                      <a:rPr lang="en-AU" sz="22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−</m:t>
                                    </m:r>
                                    <m:r>
                                      <a:rPr lang="en-AU" sz="2200" b="0" i="1" smtClean="0">
                                        <a:latin typeface="Cambria Math" panose="02040503050406030204" pitchFamily="18" charset="0"/>
                                        <a:cs typeface="Calibri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cs typeface="Calibri"/>
                              </a:rPr>
                              <m:t>+</m:t>
                            </m:r>
                            <m:r>
                              <a:rPr lang="en-AU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𝜆</m:t>
                            </m:r>
                            <m:sSub>
                              <m:sSubPr>
                                <m:ctrlPr>
                                  <a:rPr lang="en-AU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AU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</m:ctrlPr>
                                  </m:dPr>
                                  <m:e>
                                    <m:r>
                                      <a:rPr lang="en-AU" sz="2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libri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AU" sz="2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1</m:t>
                                </m:r>
                              </m:sub>
                            </m:sSub>
                          </m:e>
                        </m:func>
                      </m:e>
                    </m:func>
                  </m:oMath>
                </a14:m>
                <a:r>
                  <a:rPr lang="en-US" sz="2200" dirty="0">
                    <a:cs typeface="Calibri"/>
                  </a:rPr>
                  <a:t>}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0DEC0EE-0DA4-4485-BCF3-C88498BEA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21" y="2044160"/>
                <a:ext cx="8635092" cy="1586075"/>
              </a:xfrm>
              <a:prstGeom prst="rect">
                <a:avLst/>
              </a:prstGeom>
              <a:blipFill>
                <a:blip r:embed="rId4"/>
                <a:stretch>
                  <a:fillRect l="-847" t="-2299" b="-268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AABD161-A1DA-4E36-A6FD-3C2A57E7B6AE}"/>
              </a:ext>
            </a:extLst>
          </p:cNvPr>
          <p:cNvSpPr txBox="1"/>
          <p:nvPr/>
        </p:nvSpPr>
        <p:spPr>
          <a:xfrm>
            <a:off x="189237" y="6152748"/>
            <a:ext cx="1152234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[1]: Juan Liu and P. Moulin, "Information-theoretic analysis of </a:t>
            </a:r>
            <a:r>
              <a:rPr lang="en-AU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interscale</a:t>
            </a:r>
            <a:r>
              <a:rPr lang="en-AU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and </a:t>
            </a:r>
            <a:r>
              <a:rPr lang="en-AU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intrascale</a:t>
            </a:r>
            <a:r>
              <a:rPr lang="en-AU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 dependencies between image wavelet coefficients," in </a:t>
            </a:r>
            <a:r>
              <a:rPr lang="en-AU" sz="1600" b="0" i="1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IEEE Transactions on Image Processing</a:t>
            </a:r>
            <a:r>
              <a:rPr lang="en-AU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 vol. 10, no. 11, pp. 1647-1658, Nov. 2001, </a:t>
            </a:r>
            <a:r>
              <a:rPr lang="en-AU" sz="1600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doi</a:t>
            </a:r>
            <a:r>
              <a:rPr lang="en-AU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: 10.1109/83.967393.</a:t>
            </a:r>
            <a:endParaRPr lang="en-AU" sz="1600" dirty="0"/>
          </a:p>
        </p:txBody>
      </p:sp>
    </p:spTree>
    <p:extLst>
      <p:ext uri="{BB962C8B-B14F-4D97-AF65-F5344CB8AC3E}">
        <p14:creationId xmlns:p14="http://schemas.microsoft.com/office/powerpoint/2010/main" val="226585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D33DC-9C64-46A9-8DC3-4976AA60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477" y="18255"/>
            <a:ext cx="10515600" cy="1325563"/>
          </a:xfrm>
        </p:spPr>
        <p:txBody>
          <a:bodyPr/>
          <a:lstStyle/>
          <a:p>
            <a:r>
              <a:rPr lang="en-US" dirty="0">
                <a:cs typeface="Calibri Light"/>
              </a:rPr>
              <a:t>Overlapping Group Shrinkage (OGS)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E12BF-2FF7-4C75-8DF1-F6E25709B1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84" y="1343818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Mixed norm non-separable penalty term to promote group-sparsity</a:t>
            </a:r>
            <a:r>
              <a:rPr lang="en-US" baseline="30000" dirty="0">
                <a:cs typeface="Calibri"/>
              </a:rPr>
              <a:t>2</a:t>
            </a:r>
            <a:r>
              <a:rPr lang="en-US" dirty="0">
                <a:cs typeface="Calibri"/>
              </a:rPr>
              <a:t>:</a:t>
            </a: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  <p:pic>
        <p:nvPicPr>
          <p:cNvPr id="4" name="Picture 4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B9A36D73-8E8B-4620-BAFD-715B6A669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3364" y="2249224"/>
            <a:ext cx="4772826" cy="880069"/>
          </a:xfrm>
          <a:prstGeom prst="rect">
            <a:avLst/>
          </a:prstGeom>
        </p:spPr>
      </p:pic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18F056FA-38E8-460F-B982-3EDD8227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7756" y="3519487"/>
            <a:ext cx="4844041" cy="15312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F5ED80-6C29-4D26-941E-D61D1D4773AE}"/>
              </a:ext>
            </a:extLst>
          </p:cNvPr>
          <p:cNvSpPr txBox="1"/>
          <p:nvPr/>
        </p:nvSpPr>
        <p:spPr>
          <a:xfrm>
            <a:off x="209131" y="6041292"/>
            <a:ext cx="1145250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[2]: </a:t>
            </a:r>
            <a:r>
              <a:rPr lang="en-US" dirty="0"/>
              <a:t>Bayram, I., 2011, May. Mixed norms with overlapping groups as signal priors. In </a:t>
            </a:r>
            <a:r>
              <a:rPr lang="en-US" i="1" dirty="0"/>
              <a:t>2011 IEEE International Conference on Acoustics, Speech and Signal Processing (ICASSP)</a:t>
            </a:r>
            <a:r>
              <a:rPr lang="en-US" dirty="0"/>
              <a:t> (pp. 4036-4039). IEEE.</a:t>
            </a:r>
          </a:p>
        </p:txBody>
      </p:sp>
    </p:spTree>
    <p:extLst>
      <p:ext uri="{BB962C8B-B14F-4D97-AF65-F5344CB8AC3E}">
        <p14:creationId xmlns:p14="http://schemas.microsoft.com/office/powerpoint/2010/main" val="2841074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8E460-F575-40FB-9134-AF15D0A829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803" y="213677"/>
            <a:ext cx="12344904" cy="1325563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MM algorithm to iterative solve the optimization problem</a:t>
            </a:r>
            <a:r>
              <a:rPr lang="en-US" baseline="30000" dirty="0">
                <a:ea typeface="+mj-lt"/>
                <a:cs typeface="Calibri"/>
              </a:rPr>
              <a:t>3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F24B93-FB92-4173-BD9D-BB30620BF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2594FC-1DB6-42BD-B3CA-7388A95D2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305" y="1690688"/>
            <a:ext cx="8277540" cy="242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CF912A-7330-4BCD-BB5E-042D94E64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016" y="4100114"/>
            <a:ext cx="3377747" cy="9253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11C9BE-09FB-424E-BFEF-F76309B00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015" y="5055459"/>
            <a:ext cx="3377747" cy="5126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413BCC-569F-48F1-9BB5-350924A496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3516" y="5598191"/>
            <a:ext cx="5913940" cy="5052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43DCD53-F3E2-4CFA-9446-0779774EF13F}"/>
              </a:ext>
            </a:extLst>
          </p:cNvPr>
          <p:cNvSpPr txBox="1"/>
          <p:nvPr/>
        </p:nvSpPr>
        <p:spPr>
          <a:xfrm>
            <a:off x="48445" y="6161928"/>
            <a:ext cx="11250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[3]: Kenneth Lange., 2007, April. </a:t>
            </a:r>
            <a:r>
              <a:rPr lang="en-AU" dirty="0">
                <a:hlinkClick r:id="rId6"/>
              </a:rPr>
              <a:t>The MM Algorithm</a:t>
            </a:r>
            <a:r>
              <a:rPr lang="en-AU" dirty="0"/>
              <a:t>, </a:t>
            </a:r>
            <a:r>
              <a:rPr lang="en-US" dirty="0"/>
              <a:t>Departments of Biomathematics, Human Genetics, and Statistics,</a:t>
            </a:r>
          </a:p>
          <a:p>
            <a:r>
              <a:rPr lang="en-US" dirty="0"/>
              <a:t> UCLA, Berkeley</a:t>
            </a:r>
            <a:endParaRPr lang="en-A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FF00E-16F6-4F1F-B1CD-F8F1FC711CDB}"/>
              </a:ext>
            </a:extLst>
          </p:cNvPr>
          <p:cNvSpPr txBox="1"/>
          <p:nvPr/>
        </p:nvSpPr>
        <p:spPr>
          <a:xfrm>
            <a:off x="4745190" y="4046955"/>
            <a:ext cx="139935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/>
              <a:t>- Tangency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EA3F7-1545-4D6F-8F38-D7D2F934F0BD}"/>
              </a:ext>
            </a:extLst>
          </p:cNvPr>
          <p:cNvSpPr txBox="1"/>
          <p:nvPr/>
        </p:nvSpPr>
        <p:spPr>
          <a:xfrm>
            <a:off x="3894636" y="4530000"/>
            <a:ext cx="170110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200" dirty="0"/>
              <a:t> - Dominance</a:t>
            </a:r>
          </a:p>
        </p:txBody>
      </p:sp>
    </p:spTree>
    <p:extLst>
      <p:ext uri="{BB962C8B-B14F-4D97-AF65-F5344CB8AC3E}">
        <p14:creationId xmlns:p14="http://schemas.microsoft.com/office/powerpoint/2010/main" val="962525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4F769C-7A6C-4499-B7DB-EF98882A546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dirty="0">
                              <a:cs typeface="Calibri Light"/>
                            </a:rPr>
                            <m:t>OGS</m:t>
                          </m:r>
                          <m:r>
                            <m:rPr>
                              <m:nor/>
                            </m:rPr>
                            <a:rPr lang="en-US" dirty="0">
                              <a:cs typeface="Calibri Light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dirty="0">
                              <a:cs typeface="Calibri Light"/>
                            </a:rPr>
                            <m:t>algorithm</m:t>
                          </m:r>
                        </m:e>
                        <m:sup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C4F769C-7A6C-4499-B7DB-EF98882A546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4">
            <a:extLst>
              <a:ext uri="{FF2B5EF4-FFF2-40B4-BE49-F238E27FC236}">
                <a16:creationId xmlns:a16="http://schemas.microsoft.com/office/drawing/2014/main" id="{C806E4A3-4238-4412-9440-83D19F6982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48242" y="1517514"/>
            <a:ext cx="4811368" cy="4351338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05FBF9-E8F0-4AE7-883E-DD50B8ADE9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362" y="1467213"/>
            <a:ext cx="4031480" cy="4469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1B6FE3-6701-4246-A321-7493E332C638}"/>
                  </a:ext>
                </a:extLst>
              </p:cNvPr>
              <p:cNvSpPr txBox="1"/>
              <p:nvPr/>
            </p:nvSpPr>
            <p:spPr>
              <a:xfrm>
                <a:off x="6897362" y="2313834"/>
                <a:ext cx="4735502" cy="34778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If </a:t>
                </a:r>
                <a:r>
                  <a:rPr lang="en-AU" sz="2200" i="1" dirty="0"/>
                  <a:t>y(</a:t>
                </a:r>
                <a:r>
                  <a:rPr lang="en-AU" sz="2200" i="1" dirty="0" err="1"/>
                  <a:t>i</a:t>
                </a:r>
                <a:r>
                  <a:rPr lang="en-AU" sz="2200" i="1" dirty="0"/>
                  <a:t>)</a:t>
                </a:r>
                <a:r>
                  <a:rPr lang="en-AU" sz="2200" dirty="0"/>
                  <a:t> = 0,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22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AU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AU" sz="22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2200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The quantity </a:t>
                </a:r>
                <a14:m>
                  <m:oMath xmlns:m="http://schemas.openxmlformats.org/officeDocument/2006/math">
                    <m:r>
                      <a:rPr lang="en-AU" sz="2200" b="0" i="1" smtClean="0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AU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AU" sz="22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AU" sz="2200" dirty="0"/>
                  <a:t> can be computed efficiently using 2 convolutions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Computational complexity at each iteration  has order KN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AU" sz="22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AU" sz="2200" dirty="0"/>
                  <a:t>Memory required is 2N+K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E1B6FE3-6701-4246-A321-7493E332C6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7362" y="2313834"/>
                <a:ext cx="4735502" cy="3477875"/>
              </a:xfrm>
              <a:prstGeom prst="rect">
                <a:avLst/>
              </a:prstGeom>
              <a:blipFill>
                <a:blip r:embed="rId5"/>
                <a:stretch>
                  <a:fillRect l="-1416" t="-1228" b="-2632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8B794E3A-F47E-4631-90FD-0C5462C28BF7}"/>
              </a:ext>
            </a:extLst>
          </p:cNvPr>
          <p:cNvSpPr txBox="1"/>
          <p:nvPr/>
        </p:nvSpPr>
        <p:spPr>
          <a:xfrm>
            <a:off x="121113" y="6122666"/>
            <a:ext cx="12014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[4]: </a:t>
            </a:r>
            <a:r>
              <a:rPr lang="en-US" b="0" i="0" dirty="0">
                <a:solidFill>
                  <a:srgbClr val="222222"/>
                </a:solidFill>
                <a:effectLst/>
              </a:rPr>
              <a:t>Chen, P. Y., &amp; </a:t>
            </a:r>
            <a:r>
              <a:rPr lang="en-US" b="0" i="0" dirty="0" err="1">
                <a:solidFill>
                  <a:srgbClr val="222222"/>
                </a:solidFill>
                <a:effectLst/>
              </a:rPr>
              <a:t>Selesnick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I. W. (2014). Translation-invariant shrinkage/thresholding of group sparse signals. </a:t>
            </a:r>
            <a:r>
              <a:rPr lang="en-US" b="0" i="1" dirty="0">
                <a:solidFill>
                  <a:srgbClr val="222222"/>
                </a:solidFill>
                <a:effectLst/>
              </a:rPr>
              <a:t>Signal Processing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</a:rPr>
              <a:t>94</a:t>
            </a:r>
            <a:r>
              <a:rPr lang="en-US" b="0" i="0" dirty="0">
                <a:solidFill>
                  <a:srgbClr val="222222"/>
                </a:solidFill>
                <a:effectLst/>
              </a:rPr>
              <a:t>, 476-489.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945554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4E0D6-7C86-4BEF-A1E3-FDD99F3EB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Frequency Weighting</a:t>
            </a: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7246B60-678D-45D2-B132-A5136B1BA8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248" b="50249"/>
          <a:stretch/>
        </p:blipFill>
        <p:spPr>
          <a:xfrm>
            <a:off x="5781787" y="1991498"/>
            <a:ext cx="6120984" cy="227567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D4CA13C-AE92-4FB7-8382-C47C176BEEB5}"/>
              </a:ext>
            </a:extLst>
          </p:cNvPr>
          <p:cNvSpPr txBox="1">
            <a:spLocks/>
          </p:cNvSpPr>
          <p:nvPr/>
        </p:nvSpPr>
        <p:spPr>
          <a:xfrm>
            <a:off x="751936" y="1998153"/>
            <a:ext cx="53397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Different levels of attenuation across frequency</a:t>
            </a:r>
          </a:p>
          <a:p>
            <a:r>
              <a:rPr lang="en-US">
                <a:cs typeface="Calibri"/>
              </a:rPr>
              <a:t>Requires some </a:t>
            </a:r>
            <a:r>
              <a:rPr lang="en-US" err="1">
                <a:cs typeface="Calibri"/>
              </a:rPr>
              <a:t>apriori</a:t>
            </a:r>
            <a:r>
              <a:rPr lang="en-US">
                <a:cs typeface="Calibri"/>
              </a:rPr>
              <a:t> knowledge either about our noise or target signal</a:t>
            </a:r>
          </a:p>
          <a:p>
            <a:r>
              <a:rPr lang="en-US">
                <a:cs typeface="Calibri"/>
              </a:rPr>
              <a:t>Scaling factor gives us knob to turn for importance of frequency weights</a:t>
            </a:r>
          </a:p>
          <a:p>
            <a:r>
              <a:rPr lang="en-US">
                <a:cs typeface="Calibri"/>
              </a:rPr>
              <a:t>Only calculated once</a:t>
            </a: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3DB0BC14-8BD8-4633-AA41-7BCE3E31D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966" y="4721802"/>
            <a:ext cx="3898322" cy="73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258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D6012-5403-4FB8-A216-1513938DB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Time Weighting</a:t>
            </a:r>
            <a:endParaRPr lang="en-US"/>
          </a:p>
        </p:txBody>
      </p:sp>
      <p:pic>
        <p:nvPicPr>
          <p:cNvPr id="4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6F486D3-1D04-4338-A52F-86B8409E4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9505" r="-248"/>
          <a:stretch/>
        </p:blipFill>
        <p:spPr>
          <a:xfrm>
            <a:off x="5886811" y="1452598"/>
            <a:ext cx="5816184" cy="2197213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D00FEB-E0B6-4792-AB7B-6DDA3B0100CA}"/>
              </a:ext>
            </a:extLst>
          </p:cNvPr>
          <p:cNvSpPr txBox="1">
            <a:spLocks/>
          </p:cNvSpPr>
          <p:nvPr/>
        </p:nvSpPr>
        <p:spPr>
          <a:xfrm>
            <a:off x="751936" y="1998153"/>
            <a:ext cx="5339751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Different levels of attenuation across time</a:t>
            </a:r>
          </a:p>
          <a:p>
            <a:r>
              <a:rPr lang="en-US">
                <a:cs typeface="Calibri"/>
              </a:rPr>
              <a:t>Simple energy-based equation invariant to problem type</a:t>
            </a:r>
          </a:p>
          <a:p>
            <a:r>
              <a:rPr lang="en-US">
                <a:cs typeface="Calibri"/>
              </a:rPr>
              <a:t>Scaling factor gives us knob to turn for importance of time weights</a:t>
            </a:r>
          </a:p>
          <a:p>
            <a:r>
              <a:rPr lang="en-US">
                <a:cs typeface="Calibri"/>
              </a:rPr>
              <a:t>Only calculated once</a:t>
            </a:r>
          </a:p>
        </p:txBody>
      </p:sp>
      <p:pic>
        <p:nvPicPr>
          <p:cNvPr id="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A181A98B-FE0C-4F18-9815-6CC1998B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0247" y="4015220"/>
            <a:ext cx="2680854" cy="1141267"/>
          </a:xfrm>
          <a:prstGeom prst="rect">
            <a:avLst/>
          </a:prstGeom>
        </p:spPr>
      </p:pic>
      <p:pic>
        <p:nvPicPr>
          <p:cNvPr id="6" name="Picture 9" descr="Text&#10;&#10;Description automatically generated">
            <a:extLst>
              <a:ext uri="{FF2B5EF4-FFF2-40B4-BE49-F238E27FC236}">
                <a16:creationId xmlns:a16="http://schemas.microsoft.com/office/drawing/2014/main" id="{2721A567-34A4-45B1-9414-ABB783F4D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3307" y="3744190"/>
            <a:ext cx="3195203" cy="168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70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2E668-33A3-413B-BD8E-BA0A66D10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Modified Cost Function</a:t>
            </a:r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1A3B04C-F951-47F6-9F6F-3401F8C84C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0275" y="1890208"/>
            <a:ext cx="7805304" cy="924790"/>
          </a:xfr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8FEA61CA-7F5C-46D6-9429-4DB6674B5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5016" y="3039341"/>
            <a:ext cx="6769677" cy="1194954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8377994-FD6B-40E5-8153-1A5D1F5689A0}"/>
              </a:ext>
            </a:extLst>
          </p:cNvPr>
          <p:cNvSpPr txBox="1">
            <a:spLocks/>
          </p:cNvSpPr>
          <p:nvPr/>
        </p:nvSpPr>
        <p:spPr>
          <a:xfrm>
            <a:off x="641100" y="4353426"/>
            <a:ext cx="11214078" cy="17743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Lambda has been replaced with weighting matrix</a:t>
            </a:r>
          </a:p>
          <a:p>
            <a:r>
              <a:rPr lang="en-US">
                <a:cs typeface="Calibri"/>
              </a:rPr>
              <a:t>Weighting matrix performs elementwise multiplication accounting for the differences in both time &amp; frequency</a:t>
            </a:r>
          </a:p>
        </p:txBody>
      </p:sp>
    </p:spTree>
    <p:extLst>
      <p:ext uri="{BB962C8B-B14F-4D97-AF65-F5344CB8AC3E}">
        <p14:creationId xmlns:p14="http://schemas.microsoft.com/office/powerpoint/2010/main" val="7653968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FAC34B78257A43ADAED527A35D6FA6" ma:contentTypeVersion="7" ma:contentTypeDescription="Create a new document." ma:contentTypeScope="" ma:versionID="ed874a83c0d5d09737e018b6f5318dcb">
  <xsd:schema xmlns:xsd="http://www.w3.org/2001/XMLSchema" xmlns:xs="http://www.w3.org/2001/XMLSchema" xmlns:p="http://schemas.microsoft.com/office/2006/metadata/properties" xmlns:ns3="2260a6df-0ef2-4c32-a4d5-e2e8735beb06" xmlns:ns4="97caa7ed-6178-4848-9a57-81b4d74e6ccb" targetNamespace="http://schemas.microsoft.com/office/2006/metadata/properties" ma:root="true" ma:fieldsID="099e1fc31b3017e1c3eff133ddbf76a6" ns3:_="" ns4:_="">
    <xsd:import namespace="2260a6df-0ef2-4c32-a4d5-e2e8735beb06"/>
    <xsd:import namespace="97caa7ed-6178-4848-9a57-81b4d74e6ccb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60a6df-0ef2-4c32-a4d5-e2e8735beb0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caa7ed-6178-4848-9a57-81b4d74e6c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F8EC2FD-79E9-4B6E-AFD1-58A72318FD7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60a6df-0ef2-4c32-a4d5-e2e8735beb06"/>
    <ds:schemaRef ds:uri="97caa7ed-6178-4848-9a57-81b4d74e6c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4B515D2-A1AE-4931-8B42-EC360BBB79B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0AC2BBA-7A87-4EA0-9D2F-0D61A68254A9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</TotalTime>
  <Words>546</Words>
  <Application>Microsoft Office PowerPoint</Application>
  <PresentationFormat>Widescreen</PresentationFormat>
  <Paragraphs>84</Paragraphs>
  <Slides>14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Cambria Math</vt:lpstr>
      <vt:lpstr>office theme</vt:lpstr>
      <vt:lpstr>Time Frequency Weighted Overlapping Group Shrinkage for Speech Denoising</vt:lpstr>
      <vt:lpstr>Contents</vt:lpstr>
      <vt:lpstr>Problem Statement &amp; Motivation:</vt:lpstr>
      <vt:lpstr>Overlapping Group Shrinkage (OGS)</vt:lpstr>
      <vt:lpstr>MM algorithm to iterative solve the optimization problem3</vt:lpstr>
      <vt:lpstr>〖"OGS algorithm" 〗^4</vt:lpstr>
      <vt:lpstr>Frequency Weighting</vt:lpstr>
      <vt:lpstr>Time Weighting</vt:lpstr>
      <vt:lpstr>Modified Cost Function</vt:lpstr>
      <vt:lpstr>White Gaussian Noise Example </vt:lpstr>
      <vt:lpstr>Impulsive Noise Example </vt:lpstr>
      <vt:lpstr>Impulsive Noise Visualization (OGS)</vt:lpstr>
      <vt:lpstr>Impulsive Noise Visualization (TFOGS)</vt:lpstr>
      <vt:lpstr>Future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nimish magre</dc:creator>
  <cp:lastModifiedBy>Nimish Magre</cp:lastModifiedBy>
  <cp:revision>24</cp:revision>
  <dcterms:created xsi:type="dcterms:W3CDTF">2021-12-05T17:50:14Z</dcterms:created>
  <dcterms:modified xsi:type="dcterms:W3CDTF">2021-12-07T16:00:09Z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0x010100EEFAC34B78257A43ADAED527A35D6FA6</vt:lpwstr>
  </property>
</Properties>
</file>